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9" r:id="rId5"/>
    <p:sldId id="260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3" r:id="rId30"/>
    <p:sldId id="285" r:id="rId31"/>
    <p:sldId id="286" r:id="rId32"/>
    <p:sldId id="293" r:id="rId33"/>
    <p:sldId id="294" r:id="rId34"/>
    <p:sldId id="295" r:id="rId35"/>
    <p:sldId id="308" r:id="rId36"/>
    <p:sldId id="296" r:id="rId37"/>
    <p:sldId id="304" r:id="rId38"/>
    <p:sldId id="305" r:id="rId39"/>
    <p:sldId id="306" r:id="rId40"/>
    <p:sldId id="307" r:id="rId41"/>
    <p:sldId id="301" r:id="rId42"/>
    <p:sldId id="291" r:id="rId43"/>
    <p:sldId id="288" r:id="rId44"/>
    <p:sldId id="30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88" d="100"/>
          <a:sy n="88" d="100"/>
        </p:scale>
        <p:origin x="143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tâ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7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C3A8-A01D-4800-B8E8-5FC4BAB15957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96394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7EADB-6AD2-4921-B2C2-91A5DE4ADA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pic>
        <p:nvPicPr>
          <p:cNvPr id="1026" name="Picture 2" descr="C:\Users\CLEBERLE\Desktop\Imagem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" y="0"/>
            <a:ext cx="91419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635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29D42-416D-49D3-BA93-0600FDC78784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39763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53DD-66FE-4B6E-83BF-CFB73E0AD77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338845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87D70-4187-41A6-95F4-EEDFFEED7BB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63332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27A29-7465-4A73-B09E-B2F5CFBDD369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43361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AC3E0-E937-4047-B236-DBFAFCA87B28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36984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EDE7-978A-49D1-8085-2149524E8D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8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344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6A421-8245-4C70-BB10-DDE1C7B774E3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47336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51EE-1227-4ED6-8D7B-6AA39527AA8E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45531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3319-CD37-43D3-AD7E-3AE53E4BA8C2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11132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A7B7-E770-4E0D-9AE0-75AD568A172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723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062F-3E8D-499F-8785-34C539D336F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9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99A9A387-6D56-47BA-A4F2-6DFAD342F34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32E6-664D-4767-9425-DDC9BCB360EC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76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A494-DB50-440A-8AD4-87B03FC8D527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DDB-B492-4C5F-A266-D8041AD8BD06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56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311-F0DC-4B31-8F59-BB2C1AD5E56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43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8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30D0-B786-47CD-9CBC-849C84CA2C4D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53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3E93-C681-498F-B846-89629BF66B6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8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B40-F452-43CA-AA4C-05B4A3495F9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27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1835-6C00-4E32-B49A-022899272A3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18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3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08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6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8" y="4406903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8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2665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211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040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4999">
              <a:schemeClr val="accent5">
                <a:lumMod val="40000"/>
                <a:lumOff val="6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836712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364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16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55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27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4834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417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1722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4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8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6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4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991A-6AE8-4051-A010-024CF9711E6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9B25-A39F-4C91-B76C-5FAE3808D685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6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6000"/>
                    </a14:imgEffect>
                    <a14:imgEffect>
                      <a14:colorTemperature colorTemp="6000"/>
                    </a14:imgEffect>
                    <a14:imgEffect>
                      <a14:saturation sat="185000"/>
                    </a14:imgEffect>
                    <a14:imgEffect>
                      <a14:brightnessContrast bright="3000" contrast="-1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991A-6AE8-4051-A010-024CF9711E64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9B25-A39F-4C91-B76C-5FAE3808D68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B306367-D198-40E3-8C58-F66FCE3912E5}" type="slidenum">
              <a:rPr lang="pt-BR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2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14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3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182713">
            <a:off x="5045775" y="5716051"/>
            <a:ext cx="33194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200" b="1" kern="0" dirty="0">
                <a:ln w="11430"/>
                <a:gradFill>
                  <a:gsLst>
                    <a:gs pos="0">
                      <a:srgbClr val="333399">
                        <a:tint val="70000"/>
                        <a:satMod val="245000"/>
                      </a:srgbClr>
                    </a:gs>
                    <a:gs pos="75000">
                      <a:srgbClr val="33339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339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rPr>
              <a:t>Cleber  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806">
            <a:off x="511843" y="2899323"/>
            <a:ext cx="3418509" cy="3390956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696639" y="2694097"/>
            <a:ext cx="5364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CAPÍTULO   </a:t>
            </a:r>
            <a:r>
              <a:rPr lang="pt-BR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VIII</a:t>
            </a:r>
            <a:endParaRPr lang="pt-BR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733804" y="491752"/>
            <a:ext cx="8136904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LABORATÓRIO  DO  MUNDO  INVISÍVEL</a:t>
            </a:r>
            <a:endParaRPr lang="pt-BR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87615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 fazê-lo “instintivamente” (por automatismo) ou ... 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99695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Conscientemente, ... “se já estiver bastante esclarecido para isso”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19321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Escrita direta –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extrai do elemento universal o necessário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332656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 ou inconsciente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nem sempre tem o conhecimento do modo como modela coisas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5345340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ser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utilidade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apenas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sinais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é conservada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412776"/>
            <a:ext cx="8424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 fazê-lo “instintivamente” (por automatismo) ou ... 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132856"/>
            <a:ext cx="8436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Conscientemente, ... “se já estiver bastante esclarecido para isso”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212976"/>
            <a:ext cx="8436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Escrita direta – o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extrai do elemento universal o necessário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consciente ou inconsciente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nem sempre tem</a:t>
            </a:r>
            <a:endParaRPr lang="pt-BR" sz="22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4294257"/>
            <a:ext cx="8436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ser de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utilidade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apenas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sinais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é conservada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7190" y="4933617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Já os objetos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porque neles não há realmente ... “agregação de matéria como nos vossos corpos sólidos”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634347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08347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opera transformações na MCU para conferir-lhe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determinadas propriedades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956834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inerente à natureza dos Espíritos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até por automatismo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303600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atua sobre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cósmica universal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MCU – para formar objetos semelhantes aos da Terra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87590"/>
            <a:ext cx="8292350" cy="626701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6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62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43082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opera transformações na MCU para conferir-lhe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determinadas propriedades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794984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Faculdade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inerente à natureza dos Espíritos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até por automatismo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113826"/>
            <a:ext cx="834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 sobre 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cósmica universal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MCU – para formar objetos semelhantes aos da Terra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4664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3607856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Objetos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existência temporária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que são feitos e desfeitos – têm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 da realidade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por serem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visíveis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tangíveis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243716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objetos – ocorre, pois,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criação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95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41505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modificando-se, pode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tornar-se tóxica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72514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simples alteração da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agregação molecular muda 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fenômeno este, conhecido na Química como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Isomeria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303600"/>
            <a:ext cx="8346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 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corpos materiais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originam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matéria elementar e suas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transformações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geram as diversas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das substâncias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521457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947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077121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Uma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modificando-se, pode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tornar-se tóxica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878368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simples alteração da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agregação molecular muda propriedades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fenômeno este, conhecido na Química como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Isomeria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908720"/>
            <a:ext cx="8346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 os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corpos materiais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originam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 matéria elementar e suas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transformações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geram as diversas </a:t>
            </a:r>
            <a:r>
              <a:rPr lang="pt-BR" sz="2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2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das substâncias</a:t>
            </a:r>
            <a:endParaRPr lang="pt-BR" sz="22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75636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Resumo  da  teoria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4077072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Assim,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magnético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seria capaz de alterar 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 da água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outros fluidos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organismo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488794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Donde 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efeito curativo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ação magnética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dirigida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7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3979500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Duas  substâncias  –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2043494"/>
            <a:ext cx="8346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Isômeros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compostos com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fórmula molecular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 diferentes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por terem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fórmulas estruturais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diferentes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4664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Isomeria e Isômeros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6865" y="4591580"/>
            <a:ext cx="39491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 fórmula: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001307" y="4065783"/>
            <a:ext cx="2016224" cy="55399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6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10200" y="5158928"/>
            <a:ext cx="781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8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líquido incolor que ferve a 78,5ºC</a:t>
            </a:r>
            <a:endParaRPr lang="pt-BR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99592" y="571409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</a:t>
            </a:r>
            <a:r>
              <a:rPr lang="pt-BR" sz="28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incolor que se liquefaz a (-) 23,6ºC  </a:t>
            </a:r>
            <a:endParaRPr lang="pt-BR" sz="28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79973" y="1268760"/>
            <a:ext cx="8346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Grego : </a:t>
            </a:r>
            <a:r>
              <a:rPr lang="pt-BR" sz="30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igual /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meros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partes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-324544" y="6237312"/>
            <a:ext cx="9144000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(Química. Ricardo Feltre - vol. 3 - cap. 5 - 3ª ed. - Ed. Moderna - 1990)</a:t>
            </a:r>
            <a:endParaRPr lang="pt-BR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75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10" grpId="0"/>
      <p:bldP spid="11" grpId="0" animBg="1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989917"/>
            <a:ext cx="44644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Duas  substâncias  – 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6785" y="1776554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Isômeros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compostos com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fórmula molecular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 diferentes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terem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fórmulas estruturais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diferentes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4664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Isomeria  e  Isômeros 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30482" y="2967339"/>
            <a:ext cx="3949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 fórmula: 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300192" y="2975887"/>
            <a:ext cx="2016224" cy="43088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</a:t>
            </a:r>
            <a:r>
              <a:rPr lang="pt-BR" sz="22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</a:t>
            </a:r>
            <a:r>
              <a:rPr lang="pt-BR" sz="22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6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5576" y="3438337"/>
            <a:ext cx="7818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líquido incolor que ferve a 78,5ºC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55576" y="3869224"/>
            <a:ext cx="7920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</a:t>
            </a: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2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incolor que se liquefaz a (-) 23,6ºC  </a:t>
            </a:r>
            <a:endParaRPr lang="pt-BR" sz="22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4106" y="4586352"/>
            <a:ext cx="8346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um álcool: 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79973" y="5230941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 </a:t>
            </a: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um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éter: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730482" y="4586352"/>
            <a:ext cx="3073766" cy="55399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CH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OH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730482" y="5323274"/>
            <a:ext cx="3073766" cy="55399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O - CH</a:t>
            </a:r>
            <a:r>
              <a:rPr lang="pt-BR" sz="3000" b="1" kern="0" baseline="-250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79973" y="1124744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Grego: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igual  / 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meros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partes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324544" y="6237312"/>
            <a:ext cx="9144000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(Química. Ricardo Feltre - vol. 3 - cap. 5 - 3ª ed. - Ed. Moderna - 1990)</a:t>
            </a:r>
            <a:endParaRPr lang="pt-BR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57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02939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Duas  substâncias  –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908720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Isômeros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compostos com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fórmula molecular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 diferentes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terem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fórmulas estruturais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diferentes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4664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Isomeria  e  Isômeros 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31161" y="1880361"/>
            <a:ext cx="3949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mesma  fórmula: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796136" y="1894254"/>
            <a:ext cx="2016224" cy="43088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</a:t>
            </a:r>
            <a:r>
              <a:rPr lang="pt-BR" sz="22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</a:t>
            </a:r>
            <a:r>
              <a:rPr lang="pt-BR" sz="22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6</a:t>
            </a:r>
            <a:r>
              <a:rPr lang="pt-BR" sz="22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</a:t>
            </a:r>
            <a:endParaRPr lang="pt-BR" sz="22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32998" y="2224701"/>
            <a:ext cx="7818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líquido incolor que ferve a 78,5ºC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32998" y="258748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</a:t>
            </a:r>
            <a:r>
              <a:rPr lang="pt-BR" sz="2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</a:t>
            </a:r>
            <a:r>
              <a:rPr lang="pt-BR" sz="2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incolor que se liquefaz a (-) 23,6ºC  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4106" y="3008241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um álcool: 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79973" y="3480359"/>
            <a:ext cx="4464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 </a:t>
            </a:r>
            <a:r>
              <a:rPr lang="pt-BR" sz="20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um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éter: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843808" y="3008241"/>
            <a:ext cx="3073766" cy="40011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</a:t>
            </a:r>
            <a:r>
              <a:rPr lang="pt-BR" sz="20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CH</a:t>
            </a:r>
            <a:r>
              <a:rPr lang="pt-BR" sz="20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OH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43808" y="3493669"/>
            <a:ext cx="3073766" cy="40011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</a:t>
            </a:r>
            <a:r>
              <a:rPr lang="pt-BR" sz="20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O - CH</a:t>
            </a:r>
            <a:r>
              <a:rPr lang="pt-BR" sz="2000" b="1" kern="0" baseline="-2500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937330"/>
            <a:ext cx="8346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Isomeria espacial: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778154" y="5501669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Cl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755576" y="4524683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H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691680" y="5006225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2699856" y="5006225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635960" y="5501669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Cl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613382" y="4524683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H</a:t>
            </a:r>
            <a:endParaRPr lang="pt-BR" dirty="0">
              <a:latin typeface="Trebuchet MS" pitchFamily="34" charset="0"/>
            </a:endParaRPr>
          </a:p>
        </p:txBody>
      </p:sp>
      <p:cxnSp>
        <p:nvCxnSpPr>
          <p:cNvPr id="4" name="Conector reto 3"/>
          <p:cNvCxnSpPr>
            <a:stCxn id="22" idx="6"/>
            <a:endCxn id="24" idx="1"/>
          </p:cNvCxnSpPr>
          <p:nvPr/>
        </p:nvCxnSpPr>
        <p:spPr>
          <a:xfrm>
            <a:off x="1331576" y="4812683"/>
            <a:ext cx="444457" cy="277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21" idx="6"/>
            <a:endCxn id="24" idx="3"/>
          </p:cNvCxnSpPr>
          <p:nvPr/>
        </p:nvCxnSpPr>
        <p:spPr>
          <a:xfrm flipV="1">
            <a:off x="1354154" y="5497872"/>
            <a:ext cx="421879" cy="291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>
            <a:stCxn id="25" idx="7"/>
            <a:endCxn id="27" idx="2"/>
          </p:cNvCxnSpPr>
          <p:nvPr/>
        </p:nvCxnSpPr>
        <p:spPr>
          <a:xfrm flipV="1">
            <a:off x="3191503" y="4812683"/>
            <a:ext cx="421879" cy="277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to 48"/>
          <p:cNvCxnSpPr>
            <a:stCxn id="25" idx="5"/>
            <a:endCxn id="26" idx="2"/>
          </p:cNvCxnSpPr>
          <p:nvPr/>
        </p:nvCxnSpPr>
        <p:spPr>
          <a:xfrm>
            <a:off x="3191503" y="5497872"/>
            <a:ext cx="444457" cy="291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2256391" y="5195333"/>
            <a:ext cx="43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>
            <a:off x="2267616" y="5388779"/>
            <a:ext cx="43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4882610" y="5501669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Cl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4860032" y="4524683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H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5796136" y="5006225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60" name="Elipse 59"/>
          <p:cNvSpPr/>
          <p:nvPr/>
        </p:nvSpPr>
        <p:spPr>
          <a:xfrm>
            <a:off x="6804312" y="5006225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61" name="Elipse 60"/>
          <p:cNvSpPr/>
          <p:nvPr/>
        </p:nvSpPr>
        <p:spPr>
          <a:xfrm>
            <a:off x="7740416" y="5501669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H</a:t>
            </a:r>
            <a:endParaRPr lang="pt-BR" dirty="0">
              <a:latin typeface="Trebuchet MS" pitchFamily="34" charset="0"/>
            </a:endParaRPr>
          </a:p>
        </p:txBody>
      </p:sp>
      <p:sp>
        <p:nvSpPr>
          <p:cNvPr id="62" name="Elipse 61"/>
          <p:cNvSpPr/>
          <p:nvPr/>
        </p:nvSpPr>
        <p:spPr>
          <a:xfrm>
            <a:off x="7717838" y="4524683"/>
            <a:ext cx="576000" cy="57600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Trebuchet MS" pitchFamily="34" charset="0"/>
              </a:rPr>
              <a:t>Cl</a:t>
            </a:r>
            <a:endParaRPr lang="pt-BR" dirty="0">
              <a:latin typeface="Trebuchet MS" pitchFamily="34" charset="0"/>
            </a:endParaRPr>
          </a:p>
        </p:txBody>
      </p:sp>
      <p:cxnSp>
        <p:nvCxnSpPr>
          <p:cNvPr id="63" name="Conector reto 62"/>
          <p:cNvCxnSpPr>
            <a:stCxn id="58" idx="6"/>
            <a:endCxn id="59" idx="1"/>
          </p:cNvCxnSpPr>
          <p:nvPr/>
        </p:nvCxnSpPr>
        <p:spPr>
          <a:xfrm>
            <a:off x="5436032" y="4812683"/>
            <a:ext cx="444457" cy="277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to 63"/>
          <p:cNvCxnSpPr>
            <a:stCxn id="57" idx="6"/>
            <a:endCxn id="59" idx="3"/>
          </p:cNvCxnSpPr>
          <p:nvPr/>
        </p:nvCxnSpPr>
        <p:spPr>
          <a:xfrm flipV="1">
            <a:off x="5458610" y="5497872"/>
            <a:ext cx="421879" cy="291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stCxn id="60" idx="7"/>
            <a:endCxn id="62" idx="2"/>
          </p:cNvCxnSpPr>
          <p:nvPr/>
        </p:nvCxnSpPr>
        <p:spPr>
          <a:xfrm flipV="1">
            <a:off x="7295959" y="4812683"/>
            <a:ext cx="421879" cy="277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ector reto 65"/>
          <p:cNvCxnSpPr>
            <a:stCxn id="60" idx="5"/>
            <a:endCxn id="61" idx="2"/>
          </p:cNvCxnSpPr>
          <p:nvPr/>
        </p:nvCxnSpPr>
        <p:spPr>
          <a:xfrm>
            <a:off x="7295959" y="5497872"/>
            <a:ext cx="444457" cy="2917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/>
          <p:nvPr/>
        </p:nvCxnSpPr>
        <p:spPr>
          <a:xfrm>
            <a:off x="6360847" y="5195333"/>
            <a:ext cx="43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6372072" y="5388779"/>
            <a:ext cx="4321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tângulo 68"/>
          <p:cNvSpPr/>
          <p:nvPr/>
        </p:nvSpPr>
        <p:spPr>
          <a:xfrm>
            <a:off x="-324544" y="6237312"/>
            <a:ext cx="9144000" cy="369332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(Química. Ricardo Feltre - vol. 3 - cap. 5 - 3ª ed. - Ed. Moderna - 1990)</a:t>
            </a:r>
            <a:endParaRPr lang="pt-BR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96415" y="5784683"/>
            <a:ext cx="121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047051" y="5793975"/>
            <a:ext cx="121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20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91683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em Nosso Lar, a produção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vestuário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alimentação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elementares pertence a todos em comum”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51552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“Cada habitante de Nosso Lar recebe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provisões de pão e roupa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que se refere ao estritamente necessário”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5576" y="1438208"/>
            <a:ext cx="7560840" cy="55399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D. Laura esclarece André Luiz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70797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do  Mundo  Invisível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893157"/>
            <a:ext cx="5959066" cy="5035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Nosso Lar – cap. 22 – A.L.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027692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ocioso vestirá, sem dúvida; mas o operário dedicado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vestirá o que melhor lhe pareça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compreendeu?”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90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0398" y="2078796"/>
            <a:ext cx="7488832" cy="49244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6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VESTUÁRIO  DOS  ESPÍRITOS</a:t>
            </a:r>
            <a:endParaRPr lang="pt-BR" sz="26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503600" y="2072461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5341" y="3243430"/>
            <a:ext cx="7488832" cy="477054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5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FORMAÇÃO  ESPONTÂNEA  DE  OBJETOS TANGÍVEIS</a:t>
            </a:r>
            <a:endParaRPr lang="pt-BR" sz="25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170398" y="4381947"/>
            <a:ext cx="7488832" cy="477054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5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MODIFICAÇÃO  DAS  PROPRIEDADES  DA MATÉRIA</a:t>
            </a:r>
            <a:endParaRPr lang="pt-BR" sz="25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210354" y="5456837"/>
            <a:ext cx="7463819" cy="49244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rgbClr val="0000CC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600" b="1" dirty="0" smtClean="0">
                <a:ln w="11430"/>
                <a:solidFill>
                  <a:srgbClr val="0000CC"/>
                </a:solidFill>
                <a:latin typeface="Britannic Bold" pitchFamily="34" charset="0"/>
              </a:rPr>
              <a:t>AÇÃO  MAGNÉTICA  CURADORA</a:t>
            </a:r>
            <a:endParaRPr lang="pt-BR" sz="2600" b="1" dirty="0">
              <a:ln w="50800"/>
              <a:solidFill>
                <a:srgbClr val="0066CC">
                  <a:shade val="50000"/>
                </a:srgbClr>
              </a:solidFill>
              <a:latin typeface="Britannic Bold" pitchFamily="34" charset="0"/>
            </a:endParaRPr>
          </a:p>
        </p:txBody>
      </p:sp>
      <p:sp>
        <p:nvSpPr>
          <p:cNvPr id="23" name="WordArt 17"/>
          <p:cNvSpPr>
            <a:spLocks noChangeArrowheads="1" noChangeShapeType="1" noTextEdit="1"/>
          </p:cNvSpPr>
          <p:nvPr/>
        </p:nvSpPr>
        <p:spPr bwMode="auto">
          <a:xfrm>
            <a:off x="503601" y="692696"/>
            <a:ext cx="8170572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2000" kern="1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LABORATÓRIO  DO  MUNDO  INVISÍVEL</a:t>
            </a:r>
            <a:endParaRPr lang="pt-BR" sz="2000" kern="10" dirty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sp>
        <p:nvSpPr>
          <p:cNvPr id="24" name="Bisel 23"/>
          <p:cNvSpPr/>
          <p:nvPr/>
        </p:nvSpPr>
        <p:spPr bwMode="auto">
          <a:xfrm>
            <a:off x="503601" y="3224589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2</a:t>
            </a:r>
          </a:p>
        </p:txBody>
      </p:sp>
      <p:sp>
        <p:nvSpPr>
          <p:cNvPr id="25" name="Bisel 24"/>
          <p:cNvSpPr/>
          <p:nvPr/>
        </p:nvSpPr>
        <p:spPr bwMode="auto">
          <a:xfrm>
            <a:off x="488810" y="4381947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3</a:t>
            </a:r>
          </a:p>
        </p:txBody>
      </p:sp>
      <p:sp>
        <p:nvSpPr>
          <p:cNvPr id="26" name="Bisel 25"/>
          <p:cNvSpPr/>
          <p:nvPr/>
        </p:nvSpPr>
        <p:spPr bwMode="auto">
          <a:xfrm>
            <a:off x="503601" y="5458665"/>
            <a:ext cx="468000" cy="468000"/>
          </a:xfrm>
          <a:prstGeom prst="bevel">
            <a:avLst>
              <a:gd name="adj" fmla="val 0"/>
            </a:avLst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C00000"/>
                </a:solidFill>
                <a:latin typeface="Britannic Bold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224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49463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Artefatos diversos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99592" y="3210649"/>
            <a:ext cx="79208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“Temos aqui as grandes fábricas de Nosso Lar. A preparação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de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tecidos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artefatos em geral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dá trabalho a mais de 100.000 criaturas (!) que se regeneram e se iluminam ao mesmo tempo”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55576" y="1794882"/>
            <a:ext cx="7560840" cy="55399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Tobias  fala  a  André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514813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do Mundo Invisível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1125210"/>
            <a:ext cx="5959066" cy="5035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Nosso Lar – cap. 26 – A.L.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3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032972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aspecto assumido pelas entidades ... “pode variar infinitamente”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47313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Geralmente os Espíritos se apresentam na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 atual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621154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Apresentação dos desencarnados aos médiuns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1341234"/>
            <a:ext cx="5959066" cy="503590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E2Mundos – 2ª parte – cap. V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491329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 superiores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apresentação mais proveitosa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59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26876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aspecto assumido pelas entidades ... “pode variar infinitamente”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060848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Geralmente os Espíritos se apresentam na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 atual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70797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Apresentação dos desencarnados aos médiuns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848001"/>
            <a:ext cx="5959066" cy="442035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r"/>
            <a:r>
              <a:rPr lang="pt-BR" sz="24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E2Mundos – 2ª parte – cap. V</a:t>
            </a:r>
            <a:endParaRPr lang="pt-BR" sz="24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2524834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 superiores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apresentação mais proveitosa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95536" y="2827617"/>
            <a:ext cx="8424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Considerar que os Espíritos (mesmo inferiores) podem exteriorizar 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fluidos plasticizantes</a:t>
            </a:r>
            <a:r>
              <a:rPr lang="pt-BR" sz="28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que 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plasmam as imagens</a:t>
            </a:r>
            <a:r>
              <a:rPr lang="pt-BR" sz="28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desejam expressar para as </a:t>
            </a:r>
            <a:r>
              <a:rPr lang="pt-BR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percepções do médium</a:t>
            </a:r>
            <a:endParaRPr lang="pt-BR" sz="28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84106" y="5119051"/>
            <a:ext cx="843636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Há ... “</a:t>
            </a:r>
            <a:r>
              <a:rPr lang="pt-BR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roupagem confeccionada </a:t>
            </a:r>
            <a:r>
              <a:rPr lang="pt-BR" sz="28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esmero e carinho por mãos hábeis e nobres da esfera extrafísica”</a:t>
            </a:r>
            <a:endParaRPr lang="pt-BR" sz="28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380312" y="6199171"/>
            <a:ext cx="1223120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  <a:endParaRPr lang="pt-BR" sz="2000" b="1" kern="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50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257471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Caso Zélia e Ernesto </a:t>
            </a:r>
            <a:r>
              <a:rPr lang="pt-BR" sz="28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(2º marido)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Pneumonia grave - André Luiz apela para Narcisa - Tratamento ao perispírito com fluidos vegetais.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88303" y="454094"/>
            <a:ext cx="7272808" cy="626701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6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Tratamento  do  perispírito</a:t>
            </a:r>
            <a:endParaRPr lang="pt-BR" sz="36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3319009"/>
            <a:ext cx="84295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Caso Poliana e Sabino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- “alarmante arritmia cardíaca” - Risco de desencarnação da mãe. Prece de Silas e cinco espíritos amigos atenderam. Trataram o corpo espiritual com fluidos de plantas e “energias imponderáveis da Natureza”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5976" y="2777280"/>
            <a:ext cx="435393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(Nosso Lar – cap. 49-50)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538548" y="6173614"/>
            <a:ext cx="4353932" cy="400110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(Ação e Reação – cap. 13)</a:t>
            </a:r>
          </a:p>
        </p:txBody>
      </p:sp>
    </p:spTree>
    <p:extLst>
      <p:ext uri="{BB962C8B-B14F-4D97-AF65-F5344CB8AC3E}">
        <p14:creationId xmlns:p14="http://schemas.microsoft.com/office/powerpoint/2010/main" val="3475769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76141" y="344850"/>
            <a:ext cx="8156935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>
                <a:ln w="50800"/>
                <a:solidFill>
                  <a:srgbClr val="0000CC"/>
                </a:solidFill>
              </a:rPr>
              <a:t>A Natureza no mundo espiritual</a:t>
            </a:r>
          </a:p>
        </p:txBody>
      </p:sp>
      <p:sp>
        <p:nvSpPr>
          <p:cNvPr id="2" name="AutoShape 2" descr="http://universonatural.files.wordpress.com/2010/09/universo-natural-chakras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7544" y="6281386"/>
            <a:ext cx="8292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b="1" dirty="0">
                <a:solidFill>
                  <a:srgbClr val="0000CC"/>
                </a:solidFill>
              </a:rPr>
              <a:t>cinemaemcena.com.br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16736" r="32552" b="30850"/>
          <a:stretch/>
        </p:blipFill>
        <p:spPr bwMode="auto">
          <a:xfrm>
            <a:off x="523786" y="1369076"/>
            <a:ext cx="8093523" cy="4824536"/>
          </a:xfrm>
          <a:prstGeom prst="rect">
            <a:avLst/>
          </a:prstGeom>
          <a:ln w="889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922056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395483"/>
            <a:ext cx="8136904" cy="93447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 Espirituais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4255928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trabalhadores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2396" y="6060782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509410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31298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28240"/>
            <a:ext cx="8136904" cy="38048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Espirituais</a:t>
            </a:r>
            <a:endParaRPr lang="pt-BR" sz="20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1985192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trabalhadores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3037834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vasto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laboratório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plasma sutilíssimo 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que se servem os arquitetos para a </a:t>
            </a:r>
            <a:r>
              <a:rPr lang="pt-BR" sz="3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criação de formas-pensamento</a:t>
            </a:r>
            <a:r>
              <a:rPr lang="pt-BR" sz="3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755576" y="4594134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“entidades, paisagens, telas e coisas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semi-inteligentes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5943" y="611716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019072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31298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Atuam eficientes em reuniões mediúnicas equilibradas,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manipulando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mental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necessária à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formação de quadros educativos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28240"/>
            <a:ext cx="8136904" cy="38048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Laboratório  em  reuniões  mediúnicas – Arquitetos Espirituais</a:t>
            </a:r>
            <a:endParaRPr lang="pt-BR" sz="20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8132" y="1985192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 mental definido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ambiente –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convergem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trabalhadores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623005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(Instruções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Psicofônicas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 Efigênio S. Vitor – FCX – cap. 44 – FEB - 1955)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2720209"/>
            <a:ext cx="84295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É vasto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laboratório</a:t>
            </a:r>
            <a:r>
              <a:rPr lang="pt-BR" sz="2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0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plasma sutilíssimo 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que se servem os arquitetos para a </a:t>
            </a: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criação de formas-pensamento</a:t>
            </a:r>
            <a:r>
              <a:rPr lang="pt-BR" sz="2000" b="1" kern="0" dirty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20108" y="3395133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</a:t>
            </a:r>
            <a:r>
              <a:rPr lang="pt-BR" sz="36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“entidades, paisagens, telas e coisas 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semi-inteligentes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23528" y="4005064"/>
            <a:ext cx="84295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Espíritos sofredores – importante o concurso de </a:t>
            </a:r>
            <a:r>
              <a:rPr lang="pt-BR" sz="29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imagens vivas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elaboradas de acordo com o pretérito e as reminiscências dos comunicantes consultados pelos arquitetos</a:t>
            </a:r>
            <a:endParaRPr lang="pt-BR" sz="29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1006646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1196752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549146"/>
            <a:ext cx="8376625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3145242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4233910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5276886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entre o necessitado e o esclarecedor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3528" y="6275215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434028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860357"/>
            <a:ext cx="842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359508"/>
            <a:ext cx="8376625" cy="442035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4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556792"/>
            <a:ext cx="842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2051556"/>
            <a:ext cx="842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2564904"/>
            <a:ext cx="842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 o necessitado e o esclarecedor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7972" y="3508846"/>
            <a:ext cx="842951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material dos nossos pensamentos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palavras, atitudes, concepções</a:t>
            </a:r>
            <a:endParaRPr lang="pt-BR" sz="295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3570" y="4861609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Cuidado no preparo – </a:t>
            </a:r>
            <a:r>
              <a:rPr lang="pt-BR" sz="29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29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converte-nos em “canais de socorro divino”</a:t>
            </a:r>
            <a:endParaRPr lang="pt-BR" sz="29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9512" y="623005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390393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001712" y="2758826"/>
            <a:ext cx="78187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1 -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Fazem parte do indivíduo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991104" y="3649407"/>
            <a:ext cx="78293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Cópias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etéricas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análogas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991104" y="4617681"/>
            <a:ext cx="782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3 - </a:t>
            </a:r>
            <a:r>
              <a:rPr lang="pt-BR" sz="30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Produção de matéria sólida persistente (escrita direta)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347731"/>
            <a:ext cx="81483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 são obtidos? Qual a sua origem?</a:t>
            </a:r>
            <a:endParaRPr lang="pt-BR" sz="32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67544" y="549146"/>
            <a:ext cx="8208912" cy="53436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0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Vestuário e objetos pessoais dos Espíritos</a:t>
            </a:r>
            <a:endParaRPr lang="pt-BR" sz="30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9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860357"/>
            <a:ext cx="8429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“Jardins, templos, fontes, hospitais, escolas, oficinas, lares e quadros outros” para que os Espíritos sintam-se tornando à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realidade pregressa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71839" y="359508"/>
            <a:ext cx="8376625" cy="442035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4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Arquitetos Espirituais - no horário dos trabalhos </a:t>
            </a:r>
            <a:endParaRPr lang="pt-BR" sz="24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484784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sensibilizados pela palavra – interferência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eficaz e proveitosa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1866310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“Delitos, dificuldades e tragédias” pode ser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devidamente revividos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3528" y="2276872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“Espelhos </a:t>
            </a:r>
            <a:r>
              <a:rPr lang="pt-BR" sz="16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ectoplásmicos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sintonia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entre o necessitado e o esclarecedor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37972" y="2708920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Melhor material dos nossos pensamentos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palavras, atitudes, concepções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3570" y="3140968"/>
            <a:ext cx="84295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Cuidado no preparo –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oração</a:t>
            </a:r>
            <a:r>
              <a:rPr lang="pt-BR" sz="16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16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converte-nos em “canais de socorro divino”</a:t>
            </a:r>
            <a:endParaRPr lang="pt-BR" sz="16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4" y="3513830"/>
            <a:ext cx="820891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Trabalhadores encarnados e desencarnados – que haja ... “muita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tranquilidade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carinho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compreensão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amor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para que a colaboração dos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arquitetos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encontre em nós </a:t>
            </a:r>
            <a:r>
              <a:rPr lang="pt-BR" sz="295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base segura </a:t>
            </a:r>
            <a:r>
              <a:rPr lang="pt-BR" sz="295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para seus serviços” </a:t>
            </a:r>
            <a:endParaRPr lang="pt-BR" sz="295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79512" y="623005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102775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1356331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Cerco de enorme grupo de Espíritos cruéis – Centro Espírita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93447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                      apelo de Bezerra de Menezes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2426135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“Necessitamos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reforçar nossas defesas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pedir a Jesus a presença da falange dos Espíritos Construtores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3912011"/>
            <a:ext cx="842951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Vimos descer uma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luz poderosa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tomou todo o ambiente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dentro dela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alguns espíritos 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trajes medievais de grande beleza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“especialistas 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edificações e defesas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7544" y="623005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64316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2556" y="213600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Cavaleiros  Templários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254875" y="6444842"/>
            <a:ext cx="1585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www.crastulo.it </a:t>
            </a:r>
          </a:p>
        </p:txBody>
      </p:sp>
      <p:pic>
        <p:nvPicPr>
          <p:cNvPr id="11" name="Picture 4" descr="http://lh6.ggpht.com/_nHNAYHTZpbY/TUg1GjfLIfI/AAAAAAAACto/GwhWL1ekmQI/Cavaleiro-Templ%C3%A1rio_thumb%5B4%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60" y="2743199"/>
            <a:ext cx="4432945" cy="3638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1.bp.blogspot.com/_sJOe2YZu1F0/TKO--snhk6I/AAAAAAAAE_k/k6OMmSzEttA/s1600/templario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4" y="1313328"/>
            <a:ext cx="3814099" cy="4555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6503" y="5909238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www.equitando.com </a:t>
            </a:r>
          </a:p>
        </p:txBody>
      </p:sp>
    </p:spTree>
    <p:extLst>
      <p:ext uri="{BB962C8B-B14F-4D97-AF65-F5344CB8AC3E}">
        <p14:creationId xmlns:p14="http://schemas.microsoft.com/office/powerpoint/2010/main" val="29421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49261" y="1412776"/>
            <a:ext cx="8429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Cerco de enorme grupo de Espíritos cruéis – Centro Espírita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934478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                      apelo de Bezerra de Menezes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3570" y="1988840"/>
            <a:ext cx="84295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“Necessitamos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reforçar nossas defesas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pedir a Jesus a presença da falange dos Espíritos Construtores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2845385"/>
            <a:ext cx="84295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“... Vimos descer uma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luz poderosa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tomou todo o ambiente e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dentro dela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alguns espíritos 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trajes medievais de grande beleza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– “especialistas em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edificações e defesas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9261" y="4013076"/>
            <a:ext cx="8429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 de  “</a:t>
            </a:r>
            <a:r>
              <a:rPr lang="pt-BR" sz="32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mentalizadores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hábeis  em edificações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”, assessorados por 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engenheiros  modernos</a:t>
            </a:r>
            <a:r>
              <a:rPr lang="pt-BR" sz="32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especializados em  </a:t>
            </a:r>
            <a:r>
              <a:rPr lang="pt-BR" sz="32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construções  de  nossas  esferas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88521" y="6151036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218940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550" y="1018869"/>
            <a:ext cx="84295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ainda se dedicam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91100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466294" y="3107517"/>
            <a:ext cx="6264696" cy="1477328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466294" y="5000392"/>
            <a:ext cx="6264696" cy="1015663"/>
          </a:xfrm>
          <a:prstGeom prst="rect">
            <a:avLst/>
          </a:prstGeom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aplicavam na edificação com grande espaço quadrangular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9962" y="3510350"/>
            <a:ext cx="1813473" cy="609398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233159"/>
            <a:ext cx="1813473" cy="609398"/>
          </a:xfrm>
          <a:prstGeom prst="rect">
            <a:avLst/>
          </a:prstGeom>
          <a:solidFill>
            <a:srgbClr val="FFCC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pt-BR" sz="30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</a:t>
            </a:r>
            <a:r>
              <a:rPr lang="pt-BR" sz="30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323528" y="6237312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713095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  <p:bldP spid="10" grpId="0" animBg="1"/>
      <p:bldP spid="2" grpId="0" animBg="1"/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73713"/>
            <a:ext cx="842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1918365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608852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9693" y="4873434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6106" y="3316110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6271179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353359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985002"/>
            <a:ext cx="842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79811"/>
            <a:ext cx="7992888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4817" y="1907076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564904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</a:t>
            </a:r>
            <a:r>
              <a:rPr lang="pt-BR" sz="1050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2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... aplicavam na edificação com grande espaço quadrangular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106" y="3239828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261" y="4005064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4736433"/>
            <a:ext cx="84295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menos de uma hora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– obra mais alta que o edifício material – com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canhões magnéticos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choques desagradáveis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23528" y="6214734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era. MPM/ Divaldo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9 - Ed. Leal - 2012)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398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7656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71839" y="872112"/>
            <a:ext cx="8429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Chefe do grupo informa ... “que alguns são servidores da antiga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Ordem dos Cavaleiros Templários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ainda se dedicam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auxílio dos que sofrem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50841" y="345944"/>
            <a:ext cx="7992888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Falange dos Espíritos Construtores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6106" y="1839342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1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Concentração mental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segura – surgir do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fluido cósmico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material que ... 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46106" y="2552407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Grupo 2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– ... aplicavam na edificação com grande espaço quadrangular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46106" y="3288050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Enquanto ... “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vozes siderais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cantavam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comovente melodia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exaltação ao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Senhor da Vida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(!)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49261" y="3995050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Levantava-se a edificação que fazia recordar as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torres de vigia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castelos medievais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49261" y="4758753"/>
            <a:ext cx="84295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menos de uma hora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– obra mais alta que o edifício material – com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canhões magnéticos</a:t>
            </a:r>
            <a:r>
              <a:rPr lang="pt-BR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choques desagradáveis</a:t>
            </a:r>
            <a:endParaRPr lang="pt-BR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50840" y="5470308"/>
            <a:ext cx="7992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Estavam preparados para o enfrentamento (!)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30543" y="6162325"/>
            <a:ext cx="8424936" cy="33855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(Amanhecer de uma nova era - </a:t>
            </a:r>
            <a:r>
              <a:rPr lang="pt-BR" sz="1600" b="1" kern="0" dirty="0" err="1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</a:t>
            </a:r>
            <a:r>
              <a:rPr lang="pt-BR" sz="1600" b="1" kern="0" dirty="0" smtClean="0">
                <a:solidFill>
                  <a:srgbClr val="8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9)</a:t>
            </a:r>
            <a:endParaRPr lang="pt-BR" sz="1600" b="1" kern="0" dirty="0">
              <a:solidFill>
                <a:srgbClr val="8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603474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52556" y="213600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Cavaleiros  Templários - Cruzadas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524764" y="6433553"/>
            <a:ext cx="18330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00CC"/>
                </a:solidFill>
              </a:rPr>
              <a:t>fansdelmadrid.com</a:t>
            </a:r>
            <a:endParaRPr lang="pt-BR" sz="1600" b="1" dirty="0">
              <a:solidFill>
                <a:srgbClr val="0000CC"/>
              </a:solidFill>
            </a:endParaRPr>
          </a:p>
        </p:txBody>
      </p:sp>
      <p:pic>
        <p:nvPicPr>
          <p:cNvPr id="1028" name="Picture 4" descr="http://www.fansdelmadrid.com/wp-content/uploads/2013/04/cruz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66" y="1075120"/>
            <a:ext cx="7056784" cy="53270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70122" y="224123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Construções no Mundo Espiritual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682810" y="6258339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luzvital.blogspot.com</a:t>
            </a:r>
          </a:p>
        </p:txBody>
      </p:sp>
      <p:pic>
        <p:nvPicPr>
          <p:cNvPr id="1026" name="Picture 2" descr="http://3.bp.blogspot.com/-pBONVLWPIMc/T5VzZ3qnoHI/AAAAAAAABio/vrgH0kzOTOw/s1600/nosso_la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5259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6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2175973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 cheirar, não experimentava a mesma sensação do encarnado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3384656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caixa de rapé era uma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(representação) para que fosse notada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595080"/>
            <a:ext cx="84363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Espírito queria que a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acreditasse na realidade de sua presença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tomando todas as aparências da realidade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1068444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Aparição do Espírito de uma pessoa viva (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caixa de rapé)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405983"/>
            <a:ext cx="8292350" cy="565146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Respostas do Espírito S. Luiz - item 128</a:t>
            </a:r>
            <a:endParaRPr lang="pt-BR" sz="3200" dirty="0">
              <a:solidFill>
                <a:srgbClr val="E3CAB8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66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1.bp.blogspot.com/-0s9N1kuFdH4/T5Vyna00BoI/AAAAAAAABiI/TbJtp9j8nhM/s1600/nosso+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84776" cy="5579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12237" y="6326073"/>
            <a:ext cx="2005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luzvital.blogspot.com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8833" y="133811"/>
            <a:ext cx="838981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 smtClean="0">
                <a:ln w="50800"/>
                <a:solidFill>
                  <a:srgbClr val="0000CC"/>
                </a:solidFill>
              </a:rPr>
              <a:t>Construções no Mundo Espiritual</a:t>
            </a:r>
            <a:endParaRPr lang="pt-BR" sz="4000" b="1" dirty="0">
              <a:ln w="50800"/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0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8833" y="126506"/>
            <a:ext cx="8389816" cy="15696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“Simplesmente, o Espírito dispõe de instrumentos mais perfeitos do que os vossos: a </a:t>
            </a:r>
            <a:r>
              <a:rPr lang="pt-BR" sz="3200" b="1" dirty="0" smtClean="0">
                <a:ln w="508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</a:t>
            </a:r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 </a:t>
            </a:r>
            <a:r>
              <a:rPr lang="pt-BR" sz="3200" b="1" dirty="0" smtClean="0">
                <a:ln w="50800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permissão de Deus</a:t>
            </a:r>
            <a:r>
              <a:rPr lang="pt-BR" sz="32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</a:t>
            </a:r>
            <a:endParaRPr lang="pt-BR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244408" y="1767988"/>
            <a:ext cx="757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00CC"/>
                </a:solidFill>
              </a:rPr>
              <a:t>SÃO LUIZ</a:t>
            </a:r>
            <a:endParaRPr lang="pt-BR" sz="1600" b="1" dirty="0">
              <a:solidFill>
                <a:srgbClr val="0000CC"/>
              </a:solidFill>
            </a:endParaRPr>
          </a:p>
        </p:txBody>
      </p:sp>
      <p:pic>
        <p:nvPicPr>
          <p:cNvPr id="13" name="Picture 2" descr="http://1.bp.blogspot.com/-OQscnc_5iRs/URD3ib4IY6I/AAAAAAAAU-c/qwJSPVHVHuk/s1600/jesus+or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0333"/>
            <a:ext cx="7048732" cy="47967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61253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 cheirar, não experimentava a mesma sensação do encarnado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404618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caixa de rapé era uma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aparência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(representação) para que fosse notada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196706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Espírito queria que a 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acreditasse na realidade de sua presença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tomando todas as aparências da realidade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836150"/>
            <a:ext cx="8346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Aparição do Espírito de uma pessoa viva (</a:t>
            </a:r>
            <a:r>
              <a:rPr lang="pt-BR" sz="2000" b="1" kern="0" dirty="0" err="1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com caixa de rapé)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38516" y="333413"/>
            <a:ext cx="8292350" cy="503590"/>
          </a:xfrm>
          <a:prstGeom prst="rect">
            <a:avLst/>
          </a:prstGeom>
          <a:gradFill flip="none" rotWithShape="1">
            <a:gsLst>
              <a:gs pos="18000">
                <a:srgbClr val="FBEAC7"/>
              </a:gs>
              <a:gs pos="17999">
                <a:srgbClr val="FEE7F2"/>
              </a:gs>
              <a:gs pos="83000">
                <a:srgbClr val="FAC77D"/>
              </a:gs>
              <a:gs pos="2000">
                <a:srgbClr val="FBA97D"/>
              </a:gs>
              <a:gs pos="69000">
                <a:srgbClr val="FBD49C"/>
              </a:gs>
              <a:gs pos="100000">
                <a:srgbClr val="FEE7F2"/>
              </a:gs>
            </a:gsLst>
            <a:lin ang="12600000" scaled="0"/>
            <a:tileRect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rgbClr val="A08366"/>
                  </a:solidFill>
                </a:ln>
                <a:solidFill>
                  <a:srgbClr val="E3CAB8">
                    <a:lumMod val="10000"/>
                  </a:srgbClr>
                </a:solidFill>
              </a:rPr>
              <a:t>Respostas do Espírito S. Luiz - item 128</a:t>
            </a:r>
            <a:endParaRPr lang="pt-BR" sz="2800" dirty="0">
              <a:solidFill>
                <a:srgbClr val="E3CAB8">
                  <a:lumMod val="10000"/>
                </a:srgb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95536" y="501151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 o auxílio deste princípio material o perispírito toma a aparência de vestuários semelhantes aos que usava em vida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4106" y="3947531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“aparência” era “formada de um princípio material”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70826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58526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têm um poder sobre os elementos dispersos na atmosfera ... “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estais longe de suspeitar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3227492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podem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concentrar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essa matéria que corresponda aos objetos materiais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4869724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ato da vontade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agem sobre 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etérea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transformam-na para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modelar objetos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variados e </a:t>
            </a:r>
            <a:r>
              <a:rPr lang="pt-BR" sz="3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desfazê-los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Haverá um duplo etéreo para os objetos?  Não é bem assim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860507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13693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têm um poder sobre os elementos dispersos na atmosfera ... “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estais longe de suspeitar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 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132856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Pela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podem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concentrar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essa matéria que corresponda aos objetos materiais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140968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ato da vontade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agem sobre 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matéria etérea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transformam-na para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modelar objetos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variados e </a:t>
            </a:r>
            <a:r>
              <a:rPr lang="pt-BR" sz="20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desfazê-los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Haverá um duplo etéreo para os objetos?  Não é bem assim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84106" y="4141529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 Espíritos podem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dar forma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mesmo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propriedades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 </a:t>
            </a:r>
            <a:endParaRPr lang="pt-BR" sz="3000" b="1" kern="0" dirty="0">
              <a:ln>
                <a:solidFill>
                  <a:schemeClr val="bg1"/>
                </a:solidFill>
              </a:ln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27584" y="5395282"/>
            <a:ext cx="781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 smtClean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 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000" b="1" kern="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Srª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poderia até aspirar o rapé e espirrar </a:t>
            </a:r>
            <a:r>
              <a:rPr lang="pt-BR" sz="3000" b="1" kern="0" dirty="0" smtClean="0">
                <a:ln>
                  <a:solidFill>
                    <a:schemeClr val="bg1"/>
                  </a:solidFill>
                </a:ln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(!)</a:t>
            </a:r>
            <a:endParaRPr lang="pt-BR" sz="3000" b="1" kern="0" dirty="0">
              <a:ln>
                <a:solidFill>
                  <a:schemeClr val="bg1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9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58526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mesmo uma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venenosa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 “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lhe seria permitido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2765852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Até uma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fruta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pudesse saciar(!) Ou seja: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3947008"/>
            <a:ext cx="84363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dispõe de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instrumentos mais perfeitos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que os vossos: 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permissão de Deus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Produzir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substância salutar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“Já, muitas vezes”</a:t>
            </a:r>
            <a:endParaRPr lang="pt-BR" sz="3000" b="1" kern="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5518384"/>
            <a:ext cx="843636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srgbClr val="000000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este poder (faculdade) é proporcional à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evolução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Espírito</a:t>
            </a:r>
            <a:endParaRPr lang="pt-BR" sz="3000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1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t-BR">
              <a:solidFill>
                <a:prstClr val="black"/>
              </a:solidFill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09506" y="104752"/>
            <a:ext cx="8928000" cy="6660000"/>
          </a:xfrm>
          <a:prstGeom prst="bevel">
            <a:avLst>
              <a:gd name="adj" fmla="val 3059"/>
            </a:avLst>
          </a:prstGeom>
          <a:solidFill>
            <a:srgbClr val="66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4" name="AutoShape 2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23556" name="AutoShape 4" descr="data:image/jpg;base64,/9j/4AAQSkZJRgABAQAAAQABAAD/2wCEAAkGBhQSERUUEhQVFBUUFBcYFxQYGBcXGBcYFRgVFRcYGBUYHSYeFxkkGRYWHy8gJCcpLCwsFR4xNTAqNSYrLCkBCQoKDgwOFw8PGikcHB0sLCksKSkpLCkpKSkpKSksLCkpKSkpKSkpKSksLCkpKSwsKS8pLCwpKSwpKSwpLCw2Kf/AABEIAQMAwgMBIgACEQEDEQH/xAAcAAABBQEBAQAAAAAAAAAAAAAAAgMEBQYBBwj/xABDEAACAQIEAgYFCAkEAgMAAAABAhEAAwQSITEFQQYTIlFhcTJCgZGxFCMkcnOSobIHFTNSYsHR4fA0Q1OCovFUY7P/xAAZAQEBAQEBAQAAAAAAAAAAAAAAAQIDBAX/xAAoEQEBAAIBBAIBAgcAAAAAAAAAAQIRMQMEEiETUUEU8DJCYXGBscH/2gAMAwEAAhEDEQA/APcarsV6Z8hVjVdi17Z9lAlRTivSENLqaD6mliszd6XquJXCmxeN5hKgGyRl7Zktn00QnXXapOJ6Sm1ctJcw15euuC2rzZZQzcmK3CRpJ25Gm11V9mroem5oFVDuekE0kmuFqiuMaS1Uh6T/AE1cH1TZyhctmUqqANBIGsmBp/EKuGNNmnGph1p4mmmNRUdhTFxalNUc4lMxXOmZR2lzLI8xMgVFiJcWkhKmWlVgGBBVgCCNQQdQQeYIpZsii7RlSuMBTzIBtXEw+adYq6NobmmXarK5w/TsmTUf9Wsd4FNVdxHwP7W39dfiK2orO4HhwRlMycy/EVoRWtaYyu3aKKKMioOK9I+yp1QsT6VA0ppwUgLTWJxyWhmuOqDvYgTAmBO5gbUGDwmOU8ZxV9luOuHtsvzaNcIyqtrZdtrmp8a13B8R8qw9q9cX0nN62NsozOLUxuchBPiayP6NsdaAxN69cRHvXRo7qpiGcmGMxmub/wANaDg3GUuX1w+EM4fDWTneJDHs27aKxGoHaJbmQPGsR0y+kjjnTS3hWUNbuuDc6sumSFaJK9ogswBkgDTYmdKsL3GCmLTDm08XLbMt7TJmWSbffmyiayHTPL8uwC3MtuwrtcZ27KF8+cgtsCco3/5DWpwmIF+8t1Z6u2rBGIhbj3MuZ1nVlVVyg7Eu0TE1dpZNQs9IVa+1iypvXLYBuQQqW52DOfWP7oB2MxXeDcdt4nrAoK3LNw27ltozIwJG4JDKYMEd1ZboDfTCW8UMWwt3hfJuK5hmAUEMoOtwMSxBWZnvp/ongrti1jMbeRke/nurZIOcKvWXBmXkxLbb6eMBurcZ7NdFr3X8T4hiBrky2k9hKwCe/qf/ACq64T0oGIxN7Di06tYHbYspXNIXKI1JmfumqH9FTAYY5RnZ7jvdYT2YAVE1EMzQzROgMncTB6CcUFu1i70M+Je6zmyAcwCBn7ciEXM76nugAmBWYtm9tdwjpGmJu37aI4+TvkZyVys0svZgz6hOtR7vSVC14WVN0YZSb1zMFtoQCSgaCXeFbQCBGprP/o3zHCXBa1u3mvM9zULbOTLakx2mLS2UbAknlMj9H963hcG1u6cuIF1+ssQTeLaKgW36TyqiCNDJ13qylk9rmz0msnCLjGYpZKz2h2gQSuXKJzNmBAAmazXFbeCtYdb+J4fCucyEspuuzHP86QdCVLP2mbRSDB0qZ+kPBvcTBZ16uwLy9eNCtrNkALFdAoU3BO2vjUX9InErd9sLaBmyb8veEm3pClVYTmIR2JidwN5AlXGNVjOM27GGF+6Ci5UhAAWlwMttVGhblA7qiYzpD1JtHE2jZS84QPnVyjESBcUAZdiJBYCqzpfae6+CvOhSxbxGa6rTKKzJ1b3FjsjKpn93PB50jpNg24hdsWLBDW0c3L94a20EQFDjRnILdkHSRMVqMyRsfkwpJtjYaVINciujmQqRXTXSagYnEdxpasm0jrO2o/iX4irkVlMNcm6mvrr+YVrBWdrZoUUUUZFV2KvgOR4CrGqHih+dI8B8KlWJgalC5VVbxZFSkxYIqFiaL3ifeaVn8fxqCL1LFygl6UqoouUsXaB+Pw28PLurs00HqJ+urJYKLtssWygZ11YeqNYLeG9XgTiaSx8TUK9xiyjhGuorsQAhYBiTEAKTJOo99cs8asO5tretM4BlA6lhG8gHlz7qCU5PL2CsuLGKfFWrotXLBzKL7fKEuWHtIrDItsdotJkHKI1M1fYbjFi6xW1etXGX0lR1YjlqAaeao1wcBPKfZ/Wkm4R3j315505XrcdhcPb7LXCDcZZBIdwvaIMkBLbH21edKOG20w167ZHU3LSF0e2ShBXWDBhgdiDO9Ta+PH9WlFynA81neh/GjisKlx4zhmR42LJHajlIIMeNWa8bsTHXW/SyzmEZtsub0c3hNdMb6YssqwpD1F4lj7aIwuXRZzKQHJylZ7MgnQEEj2xUTggt2cMv0hr6AFuvuODKkzOfbKOVaEm9c8agXKePEbVxiEdSQJKjeDscp1g99NMKxa6QYRPnU39NfiK1orKYMfOJ9dfiK1YqRjIUUUVWRWb44D1pjuHwrSVl+O3ovEHuX4VK1jyhm73ihbutJ6yaSVrLaZ10864MQRzqIVPLWk5zzoaWVvG99SbeInaqE4jxpaYsimzSL+kPG3VwgW2Soe4FuONMqEGJPJS0SfZzpziXAw9vD4e5dtJZtvbyWrKs1y4UELDE9ldSxKr3kkVY28cCIOs+0EeNN3MfZw8ZUUNcbKlu2ih7jHkAANOZJMAVBU8RAxfGEtN2reEsF2WdM7kEA++155T40xg7K4vjF5iA1vCW1tqvq5/RAKjSJN3TbQVqcVjbdlXuOVRVEu+mw8d27h7KXhboZA2TJnAYqQA2uozRz117qui3TI9G+Ipd4njL5MtmFi0ggsQGAZsvJQtoEk7SfCdwzjc8uZ/zSmVtqCSFVS3pEKAW8yBJ9tKbuOoPI7e6k9JbusHwzEJf43eul1yWFYKSwAlVWysHnqXNWvTDiBv2jhcJ89dvEBshBW2gIZi7jspJAEEzBOnfpeoQ+on3F/pTiwBAgDuGg9wqaXy97YjpFw18HwnqbTE9teuuLI0ckue8JmCL9WpfS8KuBTB4cC41zq7dq2kGUtlWLwNAvZHa0EvWspq1YVJyKqzvlULPnA1rUh5MX05vvbweEwjOM1w21dyYB6pVUkseWd1Mn92as+MvZu2LeFBe2t4i1YuBeyeoCurzI7By6HTNBI01q/uID6SqeeoBjykb1x0DaMAwPIiR7jQ2yvRnrjiL63xbu3LSonypd2U6hGbmYg9451oypqauEAWFAAHqgAD2AU0bffV1pLls3hE7a/XX4itOKz+H9NfrD4itBSM0UUUVWRWb41hw10nnA+FaSsxxsnrm8l+FStY8q58GeVR3Zh41NW/G9OG2rVnTptW/KDSuummuLuLIBhmZ2ypbUSzsZMD2aknQCqd8Jjm1zWLX8ADXCPAtsT5VFkWl1u+m80GoGDx1zMbV9VDxKsklLigwSJ1BEiR41JvOFE69wA1JJ0Cgc2J0ipuK7iMfkHiZgTGwkknkoGpP8yKj8BuZnOJczmBFtiI7HrPB9EHkOSjXVmJquIW2u3hhvXcBr5HqWxDC2D3aye8kHnAl8ZxYtW2OUBEhcsiGeOzb03UDtMO4AczWfPH7b0ntiflmJRG1s2Iusv7zf7QbzPbiNFA5sQNel2dZrGcA4c1m0MxBuXD1lw6liza6+IH4zVwuJie0fZpXG9z04xcF9mrj3wNyKoHxh7yff/WmvlJ8uegrF7yfiE6bQfLF7/dXRjV74/Cs/wBee8+VNOx/z31z/V36X44t+kHSZcPh7lxRLgQg0Mu3ZTTunX2U3wTFdVh0W+73LsZnZmzHM2pEn1RoPZWRxF3rsUqbphxnfuNw+gPZv96rcknXxreXc5zS/HF83Gk8aR+vrQ3MeelUFNoc0FTIOoaZH96TucryeEapOk1kj9ov3h/WlpxZG2dT7ZrInDqSZAJ13AphuHWz6i+YEfCus7pn428wt4F1g+svxFaIV5ZwWzkxFoKzgdammYkHtDcEkV6mK9HTz845ZzTtFFFdGBWV4/di+fJfhWqrG9Iz9IbyX4V5+56lww3i3hN1F+UCgYio2b3Vwt3f55V8u9x1L+Xfxga+OvLv6lgAT6od3LnwnIg9lOriwRKhSDEHcHu1qFfRpVkgOoIg7Mp1KmNjMEGDB8zUU20J1w7BjqcuWD3yVcKfbvTzzy5tXSRccNdUyALQcs2kAsoGUnviWPdA79UYjiGRGv3AQLakovMyIDEci0hR3An940DDzGYBUX0bY201GaND35RpI1JqJ0jwly9ZyW4kup1MaCZ19oNSXdktVC6PKwRrpM38QS0n1UB9Mjuk6Dmcg2mG8SgvYxLIHzeGGZgdZb0jmJ3JJAPm1XeCwvVqBIJhQWAgdkZQAOSgbDxJO9V2Dwdy3fvt1c9a4KuSoUDUkMJzaE7ActxvXSZbyysaOcf4s1tQtvW7cMLzIzcwO88u7fzZ4hirlq1bsI5fEXYUMTJEmXfXkNQPfyp88OIvJcg3MqNGqgdY5AZ217IyBQIBgADlSbXC3GIe7GZmtqqufQU654WZjQQo35nUmpj48CS75UyZzCL85eJ1AAk6nd238AZj0ZqcLxmLD3WzLb6xiO0xYjQJaDNLSYJJ5DbwsOMcJuXFSxb0ts03bhIzHWTA9ZmOpgRoBtT2O4SPmFVM1u05PVgrqQpCSWIEBtSfjUlx17/IhpxT5PhUa9JuEGLeuYkkkLJ10BAJPlqaRjHe1Ya9ecm7pABKojE9m2qAwx01JnY1N4hwov1bkdY63kdgNJVZlUzECAWnU6mT4U3xLh9y5csOyFkS4W6kMgiBKFiTBYtvEwNBOtWZY/v/AEbRFufI8PmuDNeuksV5s77LpyUHXzPfTt7DOlrPcZjfLIBDFVVmcAW1QHLEEgzM6mpeO4axyOwzut5HZVI1VJ7CZiBALTrqTJMaAOthusYNcJQL6CK2okEMzMs9ogkAA6SdZOk8t+0ReLMDbu6wiK2cydY9Qd38XsEyTE5LQHZUAKsQogQIBAgbCIqkxuGvXLXUQqguZcZQotBsyKoBzMx5kwd5NWNu6FEDXmTzJO5Pj+HIaCr4+lS2imLlyPGo93G1Dv4uD5CT/nfHLxreOC7kW3Cro+UWftrf51r1QV4rwXFk4rD7ib9r/wDRa9qFfQ6M1K8vVu67RRRXdyFYTpVcjEt5L+Xurd1gOlrximHeq+3s15e6m8P8unT5V4ueI/A/2+NBuf8Avv8AaaZVj5d2tcDHxJ95r5ni7l4rGdWbakGbrMBA0ECZaduQ9tO3by21zt2UALM55ATAjckn8FNQ+IWs12zGuVZbTRRGhzd8/D21C4tiAwdO0ZuoqhVZs8qoJYEaJqRPPLpvVmEum/tY4XGB0V9YZQ0RGh1GnlHvp6f8/r3UpMKeQ20923lyp+1gSf7mKxbjGDIH+ePh30qJPx8al/I+8j2DnS+qUd5/Cufku0RE5/hT+XT/AD8e7ypzrAOQpq5jPHSpyuy+q9nnFId0G5mfCZ9+/wAKh3cX7v8AP80qM97vOvwnl4muuPTosmxijYe81GvcSP8A6299VN/GiYB02n+/jVTieNrm/hXQeJj/ADWu+Hb7YuS/vcQ5k/28qivxGTE6zr4efjWbxHGyZjcz5e6q+5xNoget7/H2nc/2r1Y9vGfNqDxUHY9kT5kiR8dPbygxFbi4Ov4b8/xPL2Vmet0/l5Uh7jd8nl5bfCu06MiXNpzxAbDc66++mGxvf3z5mdyOW1Zz5Q3M7z5104xgInu920Vr4k82t6PXs2Nw4Gn0iyTzntqQB/nLaveBXzf0PxBXG4URObE2Z9t1Nda+kBW8ZpjK7dooorbAryzp7xQpjXVVB7Can6or1OvM+muAttjXZ2IJVNNtlFcetrx9tY8+mW/XVz+Ee80WMbeY6EkTqAs6c+WlXOGWyuyrPInX41ai7Cqw0EMdNt0A20nn314MurJxi7442/lRXsdGNeWlRYEoBAXI7AhmPq6pH1m5Cq4Nd+V2gHCC9cJWczOVEGYUQgCrAzE98DWrKzZAxjse2GRVEgaBmJEkk8038qqbmFuDHpdYOLakFHQ+kxmE0knYLAAETPfUx/46ZT021rCAbsW99PFoGk+wUwLhjXQwJHce6u9Ya8P9x03yNw1R7mMj1WnyM/D+lSCxjekNcirLPoV9ziMHS2/3WI+FQMRxW7P+nunxyt/TSrxn8aT1ldZ1JP5U0zd7H32Oli4PDI346VGuX8Uf9px/0b4Vqzcrheus6/1jE8b9sTi8LiX3tXYjYI386ifqe+f9i79xq3zXI5/yqNjOJW7Wtx1Tw5nyUa11ndZcTFm4MOeBXztZu/cNJXgGILT1Nzw7NalekLXZGGtF4PpsYUeYB+JpnF4zJ/qMQZ/4rXw0iPaa7Tq5/mRPCM8/R+/zsuPOB8TSP1DfO1pyfCDsPCtPhc7CbdlbY/fvHOx/6r/Mipa4BjrdvO4/dHzae5dT76XuLOdLOlti34HeG9ph5iKY/VLzqjT3RPwrfpg7a7IvnlB/E606hA2A9wrP6q/S/CxvRjBMMdhSVYfSbO4P/IlfRQrzDhbfSLW/7a3+Lr/KvTxXq6XU+Sbcepj412iiiuzmK8U/SbdI4jcH8Fvn/CK9rryD9IXAcRd4hca1ZuspS32hbZhousECPxrOU3FjGLiGHM++tfwxmu4JQDqJAO5JF0SB/wBYqjToni/+C/59VcH8p/8AVTMHw3HooQYa8FVi0G2+ubSCQNtJ864dTpXKenbC6vs/g8aLl0DWbVlMqTEkuMrPtBhpAPJjUDi3GnTWwwYhsg7gqQuhYQuYtyA5TrS73R7HPcZ+pvIWTL2bTiOyF3iTpp7TVW/QHGyD1V7QaxbcT3+2sTt/ftu9T1pruHccFxlXQFjGpMbTyEwIPLlVpavyMy9tSobOuYiJZdZUEaqwggbVlOG9G8XZvJc+TXzlMwLZ7iBqRGhM+yrTD2Mctpg2HxFxyDlbq10m2yZe2nYGs9iNyOcjGXaY1nzp7EK9q7duEOQWFvNOW32ZDBNO0QUEsY0B7qtLlkzlzKzadkZp1Gb92DoRt/KqHF4bGXWZjhMWmcqpABgW0uteBUAT1hlFJ20YjeBqlw91wPm8UMoy5WEjRMmispBHgdDJrl1O30157QBYfmpAkiSDEiZ5b6HSjqDBOUiFzagjTTUSNfSFW7YJxBFm5MHSDAGZ2AGmh1HhVdib163OTCYi4ZBEIQJHVRJI2m34nWuU7fd1qr5o5tkMFIIYkCCI30HsqJxTFiwrswZhb9MoMwAMMGJ9VYKmTAg1HxK49rqm3hL9u3bVsqsmYlznKs8DtKrODlG+XXcx21wy8kM2CvXXCwfmsiEiy9hSLYECLbKpHPKYia7Y9pr+Jn5Ffe+XXgOrtNZRgfSDBwAY7RiVkxGUa99Rn4LZssVvk3ryo79X2gCERrh0iToumbery++OLKUweIRRcS4QQGkrca4w9HY5go8pPdVd+rcYLgYYLE5Rae1my2lvQ63BIKIttIa4W0XlqTNeidH69fv7Z8kW5iLjooObDIR2VCOGImCVS2M5WTEiBJ1inOF8OYAMtrqg2ouXVzXHGhJRdlG3M71IwXDMTaKkYDFuyZlUuVJyNcW7LQnafMCO6I0kUniHC8c2UWcJiUVVC5WCkAAD0cqjc5iZ3LUy6N8dRZn79rTMANT76Q+LUcx+H+Gs4/RziZ/2L/3P70y/Q3iDb4e/92uM7S/mtfK0T8SQcxUd+M2xzH+eNUJ6B47/AOPe+6f61w9Asb/8a993+9dZ20PmrTcE49bOKsKDq160B5l1FexCvCejfQjF28Xh3fD3QqX7TMSugC3FJO+ggT7K92Fejp9OYT049TK5X27RRRXRzFYLpZxe5bxLKrMBlXQEgait7Xm/TQ/S3+qn5RRrHlCucfux+0f7x/rUb9f3f+R/vN/WmmUU1cXWIqOmllgeJ3bjqnWuM5iSzGOcxOu1LHEbrECxdu3oWTAdcv8A5H31XcNvhL1tzICMDpvz2p+3j3dLnWuzs1tFBOu1xHIJ5DQ++oiwtYrE9mRelx2fS7WmbTXu18qdu4nEdrS7KCW1bQRI592unKnG4ha1KzBZyOwQe1Zu2xmcsS7ywk7d1M/KbbIgJdcgWMo1JClSAZ7JmIbxNFDYi/DEG6VWMzdoDZW2mdMw9hB5071+JlRF3tAkCW1A1O50gEHXaRXHxlshp10OVSg3NtFBW4CCgzL2gZBHKk38TaY3e08Xi5YldELMjgFZ7eqkEjlFFFnG3S5RnZMoYuWLdkKJYldyfDnIp61iHd1CXWZWBJMNmXLocyBjGpEGY18IqKcUpusTmyNb6onTNARUDRPpSoaPZSrJsrI1bsntskgtmUwbWaIABgk7mY0oh4XsR2jFyEJBMt6ujbmdKW73smdjcXu3M9h3nfQdjWeRmkYnHKz5hMTf3A/3UCjQGNwaXcxyEORmm4WJBUQpNq4kTPa1Ya91FRr3ygAE9YCzhVWTJ7Jad9IA8I3qJcxN1XC3He3qAxJJyg+tAOojXTlU+7i7Uvq/zr3GbsiU6xGXTXtkE+EgVGuNbZkDSbaIqkxDMFzE6T2ZmN9BQM3RiFIQlzcOY9WGOiIYzliQACQY8ADzFRruIxAMHrAe3pJn5sS/PkNfI1Y38SjnNcUB8rL6AdI0NuULANlEpB0jKeVMY3iKsL8Ay8dWSFGXPbS1dkDQSqAaaVURsQ+IGcjrCltiCxJBGXfs5uUiYmJGtRcXisRaMXM6kiQCxmJIncxtVvi+Lo4aND8+F+btsSL2Y/tGk2wMxBAmRG1UvE7we9ccbM5IB3176Bo8Wufvt95v60n9cXP32+8f6001um+qqquuA8ac4mypZtb1sbnm6ivYBXifR9PpVj7e1+da9so55CiiijArzfpoPpb/AFU/KK9Irz3pahOLccsqflo1jypbaTFIvLHlUlkgQKSbekGpt1QlsSJ8akWcPBg08lsAR7Zp2KgRlrotztSiKSblFTsdw3qxvJDFT6O41zKAxOWQRqJ08akXsCrK+VQDdANv+HKiOwXzzEeyq+/jWca5d5JCgFmOmZiNz+FKt45wbZBg2gcmmwMzPfuaJ7ThwxWcsshRcEDKAhUXVtECTJJGpIEakUm3w5ZZfXZQVEDKoe6qrB3kL+aKi28aygAZdAADlGaA3WAFu4NrXDxNssCPrZRmjNnADbwG1Aoe3cRhwAGtlmGZl7QA1SDsDBUhh+IqcMIMzEAZXI6sEAgKyNdMDwhV9tQLmKZ/SyjUmFUKJb0iQOZpfy1+wJ9Ccug0zTPnvzoeyv1UAyy3alcwbIwOZC3ZUNJjQHMBvNM2OGrIGa4YW2WgIADcCsO0xAAAPPUnauvjH0jKCI1yjMcoKrmMS0Aka1FTGOCfRM5PSVWANsZUYAjRgOdD2ZugqzLvlZlnvgkSB7KR1cn40+ysSzNqSST4kmTpXFM1YqC9qDTF0GrK/YqJdmqiGSK5FKuCkqKCdwIfSrH21r8617IK8d4Cv0mx9tb/ADrXsYo55iiiijArBdKR9Kf6qT7q3tefdL/9U31U+FStY8q060nLTQuUsXBzo6l5opPWUlmHKkqKilM5ozUljXFop0GnJpkCl0HWoArgNORQKSi4tBrqtQJy0dVS8wouNFB3q9KinQ1KWkXbdA1c7qjXbXdUzII1pq9bg6VRBuYSo7WKt1Tvpt7AmiDgViMRZP8A91v8616wK814Svz9r7VPzCvShSOefLtFFFVzFYLpYv0pvqr8K3tef9MbsYlh/Cvw5VK1jyoC1KVSa4CK71lHU4LdBApsPRnoFxQDTealA0aOg0A1wU8q1B1RSgaVSDQBomuGkk0BXKBQKBxRpShdpKCg29aDjGuHbXlThXSmXtzFAK/urrUZRSWNBJ4Ofn7X2qfmFelivNODn5+19on5hXpgrTlnyKKKKOYrzjpm30t/qp+WvR6836aH6W/1U/LRrHlSBqXbWSANSTA86aml27hG28EewiDv4fGjom8SwwQ28vrWwSZBlszqTp9X4VIbBAm1lUTdt24BmCxJzsdZAAH/AJeFVr3S2UE+iIUQBAknkNdSffUhLjKVYMZRcqzGg1EAbRqffU0H8PghDMQDmt5kTtE/OP1dsz9aSJMwKRiMJkjUHVhpO6EBtSNdTv4Gj5c8RmPLWBPZkrrE6SY150o4hngMZiYEAASSTsO8k+000sSf1URzU7zv2cqLcJMjkGAMc9KGwpDAd4Uz4MA3PYwdq58tfWWJksTtrn9KdNZ7vCkNiDJYmSZkmDuI+FRZtaXsEozwoBY2ltjXs9ZBnx2b3VAGCP7y+iWG5kB+rEQOZ276b+Wvp2jowbluogH2DSNqDjX07R0iNh6JzLy5Hbyoe0i3gsrEvBVTc01OYWgc0eEwPPypi/gmQSxEhgjDubLmjxgd21c+XPB7R1mdvWgkbaCQD503dvs3pGdz7TEk95MDXwoe0u7ZVUt6JmKSwMz85mKsTsAoynTv1pJ4WQSMyyCwiCJKJ1h8IiNfEU0ca5M5tdBMKDAiATGo0GnhSruMJQKJGjBtu1mjbTRcoUR3KKJ7PLw+TGZVMonr9pnXN4we/uoazIDAgSruRBgKpKiCddSCNfCmGxrzmzGQS0+JABMd+grgxj6do6CPZMx79auhKbhxmCVGrCdTJRc7+wDSe+mcUgAQAa5AT5sSwn/qVpLY+5qc51mdj6WjeU+FN3LxY9ozoB7AIFNEIikMtdNE1GjvCR9Itfa2/wAwr00V5pwr9va+1T8wr0sVXLPkUUUVXMV5t01/1b/VT8tek1530ytE4pvqp8KNY8s8KcVKeNiu5aOrlu1S8tdFKFBxVpxRXAtdoFGkmiaJqUdrkUMatcZw+ymzXG2n0AJIBjXzHvqLtVTRXMW4UHLM8s0a7jXL5UjDXCyKTElQTG0896GzoFKigClRVQmktSjTbtRRNKBpkmuKaqnpppjRNcNSiXwg/P2vtU/MK9NFeY8JP0i19qn5hXp1HLPkUUUVXMVhOlX+pb6q/Ct3WE6VL9JbyX4Uax5VG9IK06ErhFHUhVpQWuxRFEBrlEVyilRXK7FFByKo8R0hBzSfWiBrOgH8qvVOorzy50fxxJ+ZGrE/tLYkTpENp7e+si2xHGpMCZH8yT/OtLw1s1m2e+2p94rz49F8duLCg8gLloARMalpO/4V6DwawyYeyj6OtpFYaGGCgHUaHWqukuK7NBpJoOPTRpbGmjVHCtcIpVcNTaiaBSRTiJVErhK/P2vtU/MK9MrznhVr5+19on5hXowo5Z8iiiijmKw3SgfSW+qvwooo1jyqRsaSwooo6u11jXaKIQaIoooA1yiiiuD+dKXnRRUC6KKKRoTXDRRRDbUg12iqQGuNRRWVJrqmiirBYcNc9da+1t/nWvRxRRVcs+RRRRRzf//Z"/>
          <p:cNvSpPr>
            <a:spLocks noChangeAspect="1" noChangeArrowheads="1"/>
          </p:cNvSpPr>
          <p:nvPr/>
        </p:nvSpPr>
        <p:spPr bwMode="auto">
          <a:xfrm>
            <a:off x="77788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052736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mesmo uma substância venenosa? “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Não lhe seria permitido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84106" y="1916832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Até uma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fruta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pudesse saciar(!) Ou seja: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84106" y="2564904"/>
            <a:ext cx="8436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Espírito dispõe de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instrumentos mais perfeitos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que os vossos: 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vontade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a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permissão de Deus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ln>
                <a:solidFill>
                  <a:sysClr val="windowText" lastClr="000000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84106" y="476110"/>
            <a:ext cx="8346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Produzir substância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salutar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– “Já, muitas vezes”</a:t>
            </a:r>
            <a:endParaRPr lang="pt-BR" sz="2000" b="1" kern="0" dirty="0">
              <a:solidFill>
                <a:srgbClr val="0000CC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5536" y="3501008"/>
            <a:ext cx="8436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este poder (faculdade) é proporcional à </a:t>
            </a:r>
            <a:r>
              <a:rPr lang="pt-BR" sz="2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evolução</a:t>
            </a:r>
            <a:r>
              <a:rPr lang="pt-BR" sz="2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 smtClean="0">
                <a:solidFill>
                  <a:srgbClr val="0000CC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 Espírito</a:t>
            </a:r>
            <a:endParaRPr lang="pt-BR" sz="2000" b="1" kern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55078" y="4285545"/>
            <a:ext cx="8346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Estes objetos poderiam tornar-se de uso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permanente</a:t>
            </a:r>
            <a:r>
              <a:rPr lang="pt-BR" sz="30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? Isso não se faz porque está </a:t>
            </a:r>
            <a:r>
              <a:rPr lang="pt-BR" sz="3000" b="1" kern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fora das leis</a:t>
            </a:r>
            <a:endParaRPr lang="pt-BR" sz="30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942013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7CCA62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2926</Words>
  <Application>Microsoft Office PowerPoint</Application>
  <PresentationFormat>Apresentação na tela (4:3)</PresentationFormat>
  <Paragraphs>254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60" baseType="lpstr">
      <vt:lpstr>맑은 고딕</vt:lpstr>
      <vt:lpstr>Arial</vt:lpstr>
      <vt:lpstr>Arial Black</vt:lpstr>
      <vt:lpstr>Book Antiqua</vt:lpstr>
      <vt:lpstr>Britannic Bold</vt:lpstr>
      <vt:lpstr>Brush Script MT</vt:lpstr>
      <vt:lpstr>Calibri</vt:lpstr>
      <vt:lpstr>Georgia</vt:lpstr>
      <vt:lpstr>Gill Sans MT</vt:lpstr>
      <vt:lpstr>Lucida Sans</vt:lpstr>
      <vt:lpstr>Tahoma</vt:lpstr>
      <vt:lpstr>Trebuchet MS</vt:lpstr>
      <vt:lpstr>Wingdings</vt:lpstr>
      <vt:lpstr>Wingdings 2</vt:lpstr>
      <vt:lpstr>Wingdings 3</vt:lpstr>
      <vt:lpstr>1_Tema do Office</vt:lpstr>
      <vt:lpstr>Design padrão</vt:lpstr>
      <vt:lpstr>Ápice</vt:lpstr>
      <vt:lpstr>Mountain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Financeiro</dc:creator>
  <cp:lastModifiedBy>Usuário</cp:lastModifiedBy>
  <cp:revision>46</cp:revision>
  <dcterms:created xsi:type="dcterms:W3CDTF">2013-10-23T11:53:16Z</dcterms:created>
  <dcterms:modified xsi:type="dcterms:W3CDTF">2019-10-25T21:49:03Z</dcterms:modified>
</cp:coreProperties>
</file>